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14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16191DA-6A12-4A47-A56D-837B1E98BF41}">
  <a:tblStyle styleId="{E16191DA-6A12-4A47-A56D-837B1E98BF4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9"/>
  </p:normalViewPr>
  <p:slideViewPr>
    <p:cSldViewPr snapToGrid="0" snapToObjects="1">
      <p:cViewPr varScale="1">
        <p:scale>
          <a:sx n="109" d="100"/>
          <a:sy n="109" d="100"/>
        </p:scale>
        <p:origin x="1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fb9f70059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fb9f70059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fb9f70059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fb9f70059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fb9f70059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3fb9f70059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fb9f70059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fb9f70059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0d441539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0d441539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fb9f70059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3fb9f70059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fb9f7005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fb9f7005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fb9f70059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fb9f70059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fb9f70059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fb9f70059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08e49de7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08e49de7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f320c9107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f320c9107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5F1E0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00" y="3440900"/>
            <a:ext cx="9144000" cy="3417000"/>
          </a:xfrm>
          <a:prstGeom prst="rect">
            <a:avLst/>
          </a:prstGeom>
          <a:solidFill>
            <a:srgbClr val="A812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880400" y="2382450"/>
            <a:ext cx="5383200" cy="2093100"/>
          </a:xfrm>
          <a:prstGeom prst="rect">
            <a:avLst/>
          </a:prstGeom>
          <a:noFill/>
          <a:ln w="19050" cap="flat" cmpd="sng">
            <a:solidFill>
              <a:srgbClr val="22222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944450" y="2441850"/>
            <a:ext cx="5255100" cy="1974300"/>
          </a:xfrm>
          <a:prstGeom prst="rect">
            <a:avLst/>
          </a:prstGeom>
          <a:solidFill>
            <a:srgbClr val="222222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dark">
  <p:cSld name="BLANK_1">
    <p:bg>
      <p:bgPr>
        <a:solidFill>
          <a:srgbClr val="222222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450900" y="438000"/>
            <a:ext cx="8242200" cy="5982000"/>
          </a:xfrm>
          <a:prstGeom prst="rect">
            <a:avLst/>
          </a:prstGeom>
          <a:noFill/>
          <a:ln w="9525" cap="flat" cmpd="sng">
            <a:solidFill>
              <a:srgbClr val="F5F1E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1"/>
          <p:cNvSpPr/>
          <p:nvPr/>
        </p:nvSpPr>
        <p:spPr>
          <a:xfrm>
            <a:off x="528600" y="519300"/>
            <a:ext cx="8086800" cy="5819400"/>
          </a:xfrm>
          <a:prstGeom prst="rect">
            <a:avLst/>
          </a:prstGeom>
          <a:noFill/>
          <a:ln w="28575" cap="flat" cmpd="sng">
            <a:solidFill>
              <a:srgbClr val="F5F1E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100" y="3440900"/>
            <a:ext cx="9144000" cy="3417000"/>
          </a:xfrm>
          <a:prstGeom prst="rect">
            <a:avLst/>
          </a:prstGeom>
          <a:solidFill>
            <a:srgbClr val="F5F1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/>
          <p:nvPr/>
        </p:nvSpPr>
        <p:spPr>
          <a:xfrm>
            <a:off x="648150" y="2830500"/>
            <a:ext cx="7847700" cy="1197000"/>
          </a:xfrm>
          <a:prstGeom prst="rect">
            <a:avLst/>
          </a:prstGeom>
          <a:noFill/>
          <a:ln w="9525" cap="flat" cmpd="sng">
            <a:solidFill>
              <a:srgbClr val="22222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ctrTitle"/>
          </p:nvPr>
        </p:nvSpPr>
        <p:spPr>
          <a:xfrm>
            <a:off x="685800" y="2862150"/>
            <a:ext cx="7772400" cy="113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685800" y="4196813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A8122A"/>
              </a:buClr>
              <a:buSzPts val="1800"/>
              <a:buFont typeface="Merriweather"/>
              <a:buNone/>
              <a:defRPr sz="1800"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A8122A"/>
              </a:buClr>
              <a:buSzPts val="1800"/>
              <a:buFont typeface="Merriweather"/>
              <a:buNone/>
              <a:defRPr sz="1800"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A8122A"/>
              </a:buClr>
              <a:buSzPts val="1800"/>
              <a:buFont typeface="Merriweather"/>
              <a:buNone/>
              <a:defRPr sz="1800"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A8122A"/>
              </a:buClr>
              <a:buSzPts val="1600"/>
              <a:buFont typeface="Merriweather"/>
              <a:buNone/>
              <a:defRPr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A8122A"/>
              </a:buClr>
              <a:buSzPts val="1600"/>
              <a:buFont typeface="Merriweather"/>
              <a:buNone/>
              <a:defRPr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A8122A"/>
              </a:buClr>
              <a:buSzPts val="1600"/>
              <a:buFont typeface="Merriweather"/>
              <a:buNone/>
              <a:defRPr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A8122A"/>
              </a:buClr>
              <a:buSzPts val="1600"/>
              <a:buFont typeface="Merriweather"/>
              <a:buNone/>
              <a:defRPr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A8122A"/>
              </a:buClr>
              <a:buSzPts val="1600"/>
              <a:buFont typeface="Merriweather"/>
              <a:buNone/>
              <a:defRPr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A8122A"/>
              </a:buClr>
              <a:buSzPts val="1600"/>
              <a:buFont typeface="Merriweather"/>
              <a:buNone/>
              <a:defRPr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rgbClr val="222222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>
            <a:off x="100" y="0"/>
            <a:ext cx="9144000" cy="2188200"/>
          </a:xfrm>
          <a:prstGeom prst="rect">
            <a:avLst/>
          </a:prstGeom>
          <a:solidFill>
            <a:srgbClr val="A812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4"/>
          <p:cNvSpPr/>
          <p:nvPr/>
        </p:nvSpPr>
        <p:spPr>
          <a:xfrm>
            <a:off x="4073400" y="1696213"/>
            <a:ext cx="997200" cy="997200"/>
          </a:xfrm>
          <a:prstGeom prst="rect">
            <a:avLst/>
          </a:prstGeom>
          <a:noFill/>
          <a:ln w="9525" cap="flat" cmpd="sng">
            <a:solidFill>
              <a:srgbClr val="F5F1E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4135950" y="1758763"/>
            <a:ext cx="872100" cy="872100"/>
          </a:xfrm>
          <a:prstGeom prst="rect">
            <a:avLst/>
          </a:prstGeom>
          <a:solidFill>
            <a:srgbClr val="F5F1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1568100" y="2882400"/>
            <a:ext cx="6007800" cy="109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93700" algn="ctr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Merriweather"/>
              <a:buChar char="◉"/>
              <a:defRPr i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914400" lvl="1" indent="-3556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Merriweather"/>
              <a:buChar char="○"/>
              <a:defRPr i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371600" lvl="2" indent="-3556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Merriweather"/>
              <a:buChar char="■"/>
              <a:defRPr i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828800" lvl="3" indent="-3302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erriweather"/>
              <a:buChar char="●"/>
              <a:defRPr i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2286000" lvl="4" indent="-3302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erriweather"/>
              <a:buChar char="○"/>
              <a:defRPr i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743200" lvl="5" indent="-3302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erriweather"/>
              <a:buChar char="■"/>
              <a:defRPr i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3200400" lvl="6" indent="-3302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erriweather"/>
              <a:buChar char="●"/>
              <a:defRPr i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657600" lvl="7" indent="-3302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erriweather"/>
              <a:buChar char="○"/>
              <a:defRPr i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4114800" lvl="8" indent="-33020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erriweather"/>
              <a:buChar char="■"/>
              <a:defRPr i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/>
          <p:nvPr/>
        </p:nvSpPr>
        <p:spPr>
          <a:xfrm>
            <a:off x="3593400" y="1727625"/>
            <a:ext cx="19572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rPr>
              <a:t>“</a:t>
            </a:r>
            <a:endParaRPr sz="9600">
              <a:solidFill>
                <a:srgbClr val="22222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/>
          <p:nvPr/>
        </p:nvSpPr>
        <p:spPr>
          <a:xfrm>
            <a:off x="100" y="0"/>
            <a:ext cx="9144000" cy="1062300"/>
          </a:xfrm>
          <a:prstGeom prst="rect">
            <a:avLst/>
          </a:prstGeom>
          <a:solidFill>
            <a:srgbClr val="F5F1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5"/>
          <p:cNvSpPr/>
          <p:nvPr/>
        </p:nvSpPr>
        <p:spPr>
          <a:xfrm>
            <a:off x="1765350" y="697300"/>
            <a:ext cx="5613300" cy="729300"/>
          </a:xfrm>
          <a:prstGeom prst="rect">
            <a:avLst/>
          </a:prstGeom>
          <a:noFill/>
          <a:ln w="9525" cap="flat" cmpd="sng">
            <a:solidFill>
              <a:srgbClr val="22222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1810200" y="743350"/>
            <a:ext cx="5523600" cy="63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457200" y="1871075"/>
            <a:ext cx="8229600" cy="469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◉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457200" y="1863150"/>
            <a:ext cx="3994500" cy="470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◉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4692274" y="1863150"/>
            <a:ext cx="3994500" cy="470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◉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31" name="Google Shape;31;p6"/>
          <p:cNvSpPr/>
          <p:nvPr/>
        </p:nvSpPr>
        <p:spPr>
          <a:xfrm>
            <a:off x="100" y="0"/>
            <a:ext cx="9144000" cy="1062300"/>
          </a:xfrm>
          <a:prstGeom prst="rect">
            <a:avLst/>
          </a:prstGeom>
          <a:solidFill>
            <a:srgbClr val="F5F1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6"/>
          <p:cNvSpPr/>
          <p:nvPr/>
        </p:nvSpPr>
        <p:spPr>
          <a:xfrm>
            <a:off x="1765350" y="697300"/>
            <a:ext cx="5613300" cy="729300"/>
          </a:xfrm>
          <a:prstGeom prst="rect">
            <a:avLst/>
          </a:prstGeom>
          <a:noFill/>
          <a:ln w="9525" cap="flat" cmpd="sng">
            <a:solidFill>
              <a:srgbClr val="22222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1810200" y="743350"/>
            <a:ext cx="5523600" cy="63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457200" y="1950375"/>
            <a:ext cx="2631900" cy="461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3223964" y="1950375"/>
            <a:ext cx="2631900" cy="461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3"/>
          </p:nvPr>
        </p:nvSpPr>
        <p:spPr>
          <a:xfrm>
            <a:off x="5990727" y="1950375"/>
            <a:ext cx="2631900" cy="461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8" name="Google Shape;38;p7"/>
          <p:cNvSpPr/>
          <p:nvPr/>
        </p:nvSpPr>
        <p:spPr>
          <a:xfrm>
            <a:off x="100" y="0"/>
            <a:ext cx="9144000" cy="1062300"/>
          </a:xfrm>
          <a:prstGeom prst="rect">
            <a:avLst/>
          </a:prstGeom>
          <a:solidFill>
            <a:srgbClr val="F5F1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/>
          <p:nvPr/>
        </p:nvSpPr>
        <p:spPr>
          <a:xfrm>
            <a:off x="1765350" y="697300"/>
            <a:ext cx="5613300" cy="729300"/>
          </a:xfrm>
          <a:prstGeom prst="rect">
            <a:avLst/>
          </a:prstGeom>
          <a:noFill/>
          <a:ln w="9525" cap="flat" cmpd="sng">
            <a:solidFill>
              <a:srgbClr val="22222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1810200" y="743350"/>
            <a:ext cx="5523600" cy="63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100" y="0"/>
            <a:ext cx="9144000" cy="1062300"/>
          </a:xfrm>
          <a:prstGeom prst="rect">
            <a:avLst/>
          </a:prstGeom>
          <a:solidFill>
            <a:srgbClr val="F5F1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1765350" y="697300"/>
            <a:ext cx="5613300" cy="729300"/>
          </a:xfrm>
          <a:prstGeom prst="rect">
            <a:avLst/>
          </a:prstGeom>
          <a:noFill/>
          <a:ln w="9525" cap="flat" cmpd="sng">
            <a:solidFill>
              <a:srgbClr val="22222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1810200" y="743350"/>
            <a:ext cx="5523600" cy="63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100" y="5795700"/>
            <a:ext cx="9144000" cy="1062300"/>
          </a:xfrm>
          <a:prstGeom prst="rect">
            <a:avLst/>
          </a:prstGeom>
          <a:solidFill>
            <a:srgbClr val="F5F1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1"/>
          </p:nvPr>
        </p:nvSpPr>
        <p:spPr>
          <a:xfrm>
            <a:off x="457200" y="5795700"/>
            <a:ext cx="8229600" cy="106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Clr>
                <a:srgbClr val="A8122A"/>
              </a:buClr>
              <a:buSzPts val="1400"/>
              <a:buFont typeface="Merriweather"/>
              <a:buNone/>
              <a:defRPr sz="1400"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light" type="blank">
  <p:cSld name="BLANK">
    <p:bg>
      <p:bgPr>
        <a:solidFill>
          <a:srgbClr val="F5F1E0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/>
        </p:nvSpPr>
        <p:spPr>
          <a:xfrm>
            <a:off x="450900" y="438000"/>
            <a:ext cx="8242200" cy="5982000"/>
          </a:xfrm>
          <a:prstGeom prst="rect">
            <a:avLst/>
          </a:prstGeom>
          <a:noFill/>
          <a:ln w="9525" cap="flat" cmpd="sng">
            <a:solidFill>
              <a:srgbClr val="22222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0"/>
          <p:cNvSpPr/>
          <p:nvPr/>
        </p:nvSpPr>
        <p:spPr>
          <a:xfrm>
            <a:off x="528600" y="519300"/>
            <a:ext cx="8086800" cy="5819400"/>
          </a:xfrm>
          <a:prstGeom prst="rect">
            <a:avLst/>
          </a:prstGeom>
          <a:noFill/>
          <a:ln w="28575" cap="flat" cmpd="sng">
            <a:solidFill>
              <a:srgbClr val="22222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810300" y="742400"/>
            <a:ext cx="5523600" cy="6372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2600"/>
              <a:buFont typeface="Raleway"/>
              <a:buChar char="◉"/>
              <a:defRPr sz="2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Raleway"/>
              <a:buChar char="○"/>
              <a:defRPr sz="20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Raleway"/>
              <a:buChar char="■"/>
              <a:defRPr sz="20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Font typeface="Raleway"/>
              <a:buChar char="●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Font typeface="Raleway"/>
              <a:buChar char="○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Font typeface="Raleway"/>
              <a:buChar char="■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Font typeface="Raleway"/>
              <a:buChar char="●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Font typeface="Raleway"/>
              <a:buChar char="○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Font typeface="Raleway"/>
              <a:buChar char="■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nhd.weebly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ctrTitle"/>
          </p:nvPr>
        </p:nvSpPr>
        <p:spPr>
          <a:xfrm>
            <a:off x="558700" y="2345775"/>
            <a:ext cx="8017200" cy="2500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000000"/>
                </a:solidFill>
              </a:rPr>
              <a:t>Topic: </a:t>
            </a:r>
            <a:r>
              <a:rPr lang="en" sz="3200" u="sng">
                <a:solidFill>
                  <a:srgbClr val="000000"/>
                </a:solidFill>
              </a:rPr>
              <a:t>SS MINI NHD PROJECT</a:t>
            </a:r>
            <a:endParaRPr sz="3200" u="sng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u="sng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000000"/>
                </a:solidFill>
              </a:rPr>
              <a:t>EQ:</a:t>
            </a:r>
            <a:r>
              <a:rPr lang="en" sz="3200" u="sng">
                <a:solidFill>
                  <a:srgbClr val="000000"/>
                </a:solidFill>
              </a:rPr>
              <a:t> How do I successfully complete the mini NHD Project?</a:t>
            </a:r>
            <a:endParaRPr sz="3200" u="sng">
              <a:solidFill>
                <a:srgbClr val="000000"/>
              </a:solidFill>
            </a:endParaRPr>
          </a:p>
        </p:txBody>
      </p:sp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0513" y="543486"/>
            <a:ext cx="2035074" cy="1802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>
            <a:spLocks noGrp="1"/>
          </p:cNvSpPr>
          <p:nvPr>
            <p:ph type="ctrTitle"/>
          </p:nvPr>
        </p:nvSpPr>
        <p:spPr>
          <a:xfrm>
            <a:off x="685800" y="641325"/>
            <a:ext cx="7772400" cy="113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Triumph </a:t>
            </a:r>
            <a:endParaRPr sz="3500"/>
          </a:p>
        </p:txBody>
      </p:sp>
      <p:sp>
        <p:nvSpPr>
          <p:cNvPr id="137" name="Google Shape;137;p24"/>
          <p:cNvSpPr txBox="1">
            <a:spLocks noGrp="1"/>
          </p:cNvSpPr>
          <p:nvPr>
            <p:ph type="subTitle" idx="1"/>
          </p:nvPr>
        </p:nvSpPr>
        <p:spPr>
          <a:xfrm>
            <a:off x="563400" y="2081175"/>
            <a:ext cx="8017200" cy="4525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A8122A"/>
                </a:solidFill>
                <a:highlight>
                  <a:srgbClr val="FFFFFF"/>
                </a:highlight>
              </a:rPr>
              <a:t>“a great victory or achievement” </a:t>
            </a:r>
            <a:endParaRPr sz="2500">
              <a:solidFill>
                <a:srgbClr val="A8122A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What does that mean in history? </a:t>
            </a:r>
            <a:endParaRPr sz="2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How can you define a historical event as a triumph? </a:t>
            </a:r>
            <a:endParaRPr sz="2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Looking at different military battles provides examples of triumphs </a:t>
            </a:r>
            <a:r>
              <a:rPr lang="en" sz="2200" i="0" u="sng"/>
              <a:t>and</a:t>
            </a:r>
            <a:r>
              <a:rPr lang="en" sz="2200"/>
              <a:t> tragedies. </a:t>
            </a:r>
            <a:endParaRPr sz="2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Also consider the first organ transplant, or the first time Alexander Graham Bell spoke into the telephone as triumphs, too. </a:t>
            </a:r>
            <a:endParaRPr sz="2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>
            <a:spLocks noGrp="1"/>
          </p:cNvSpPr>
          <p:nvPr>
            <p:ph type="ctrTitle"/>
          </p:nvPr>
        </p:nvSpPr>
        <p:spPr>
          <a:xfrm>
            <a:off x="685800" y="641325"/>
            <a:ext cx="7772400" cy="113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Tragedy</a:t>
            </a:r>
            <a:endParaRPr sz="3500"/>
          </a:p>
        </p:txBody>
      </p:sp>
      <p:sp>
        <p:nvSpPr>
          <p:cNvPr id="143" name="Google Shape;143;p25"/>
          <p:cNvSpPr txBox="1">
            <a:spLocks noGrp="1"/>
          </p:cNvSpPr>
          <p:nvPr>
            <p:ph type="subTitle" idx="1"/>
          </p:nvPr>
        </p:nvSpPr>
        <p:spPr>
          <a:xfrm>
            <a:off x="584250" y="2151000"/>
            <a:ext cx="7975500" cy="4525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A8122A"/>
                </a:solidFill>
                <a:highlight>
                  <a:srgbClr val="FFFFFF"/>
                </a:highlight>
              </a:rPr>
              <a:t>“an event causing great suffering, destruction, and distress”</a:t>
            </a:r>
            <a:endParaRPr sz="2500">
              <a:solidFill>
                <a:srgbClr val="A8122A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What are some examples of disastrous events throughout history? </a:t>
            </a:r>
            <a:endParaRPr sz="2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What decisions allowed that event to happen?</a:t>
            </a:r>
            <a:endParaRPr sz="2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 What was the impact of those decisions? </a:t>
            </a:r>
            <a:endParaRPr sz="2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Who suffered the consequences? </a:t>
            </a:r>
            <a:endParaRPr sz="2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>
            <a:spLocks noGrp="1"/>
          </p:cNvSpPr>
          <p:nvPr>
            <p:ph type="ctrTitle"/>
          </p:nvPr>
        </p:nvSpPr>
        <p:spPr>
          <a:xfrm>
            <a:off x="685800" y="641325"/>
            <a:ext cx="7772400" cy="113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BIG Questions to Consider: </a:t>
            </a:r>
            <a:endParaRPr sz="3000"/>
          </a:p>
        </p:txBody>
      </p:sp>
      <p:sp>
        <p:nvSpPr>
          <p:cNvPr id="149" name="Google Shape;149;p26"/>
          <p:cNvSpPr txBox="1">
            <a:spLocks noGrp="1"/>
          </p:cNvSpPr>
          <p:nvPr>
            <p:ph type="subTitle" idx="1"/>
          </p:nvPr>
        </p:nvSpPr>
        <p:spPr>
          <a:xfrm>
            <a:off x="544725" y="2151000"/>
            <a:ext cx="8101200" cy="4525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AutoNum type="arabicPeriod"/>
            </a:pPr>
            <a:r>
              <a:rPr lang="en" sz="2500"/>
              <a:t>Can one person’s triumph be another person’s tragedy?</a:t>
            </a:r>
            <a:endParaRPr sz="25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AutoNum type="arabicPeriod"/>
            </a:pPr>
            <a:r>
              <a:rPr lang="en" sz="2500"/>
              <a:t>Can a person or group suffer </a:t>
            </a:r>
            <a:r>
              <a:rPr lang="en" sz="2500" i="0" u="sng"/>
              <a:t>both</a:t>
            </a:r>
            <a:r>
              <a:rPr lang="en" sz="2500"/>
              <a:t> tragedy and triumph from a single event?</a:t>
            </a:r>
            <a:endParaRPr sz="25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AutoNum type="arabicPeriod"/>
            </a:pPr>
            <a:r>
              <a:rPr lang="en" sz="2500"/>
              <a:t>How does a person triumph </a:t>
            </a:r>
            <a:r>
              <a:rPr lang="en" sz="2500" i="0" u="sng"/>
              <a:t>after</a:t>
            </a:r>
            <a:r>
              <a:rPr lang="en" sz="2500"/>
              <a:t> tragedy?</a:t>
            </a:r>
            <a:endParaRPr sz="2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AutoNum type="arabicPeriod"/>
            </a:pPr>
            <a:r>
              <a:rPr lang="en" sz="2500"/>
              <a:t>Can triumph </a:t>
            </a:r>
            <a:r>
              <a:rPr lang="en" sz="2500" i="0" u="sng"/>
              <a:t>lead to</a:t>
            </a:r>
            <a:r>
              <a:rPr lang="en" sz="2500"/>
              <a:t> tragedy?</a:t>
            </a:r>
            <a:endParaRPr sz="2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1810200" y="743350"/>
            <a:ext cx="5523600" cy="63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Importance</a:t>
            </a:r>
            <a:endParaRPr sz="3500"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457200" y="1871075"/>
            <a:ext cx="8229600" cy="469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Why Is It Important To Do in 8th Grade? </a:t>
            </a:r>
            <a:endParaRPr sz="3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fortaa"/>
              <a:buChar char="●"/>
            </a:pPr>
            <a:r>
              <a:rPr lang="en" sz="3000" b="1" u="sng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ALL</a:t>
            </a:r>
            <a:r>
              <a:rPr lang="en" sz="3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JCHS students complete a FULL NHD project in Social Studies class.</a:t>
            </a:r>
            <a:endParaRPr sz="3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sz="3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fortaa"/>
              <a:buChar char="●"/>
            </a:pPr>
            <a:r>
              <a:rPr lang="en" sz="3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Want students to be prepared and be SUCCESSFUL. </a:t>
            </a:r>
            <a:endParaRPr sz="3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1810200" y="743350"/>
            <a:ext cx="5523600" cy="63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Skills</a:t>
            </a:r>
            <a:endParaRPr sz="3500"/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1"/>
          </p:nvPr>
        </p:nvSpPr>
        <p:spPr>
          <a:xfrm>
            <a:off x="457200" y="1703400"/>
            <a:ext cx="8229600" cy="486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You will gain and practice the following: </a:t>
            </a:r>
            <a:endParaRPr sz="3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1371600" lvl="2" indent="-4191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fortaa"/>
              <a:buChar char="■"/>
            </a:pPr>
            <a:r>
              <a:rPr lang="en" sz="3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Research Skills</a:t>
            </a:r>
            <a:endParaRPr sz="3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1371600" lvl="2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fortaa"/>
              <a:buChar char="■"/>
            </a:pPr>
            <a:r>
              <a:rPr lang="en" sz="3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MLA Format</a:t>
            </a:r>
            <a:endParaRPr sz="3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1371600" lvl="2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fortaa"/>
              <a:buChar char="■"/>
            </a:pPr>
            <a:r>
              <a:rPr lang="en" sz="3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Bibliography Writing</a:t>
            </a:r>
            <a:endParaRPr sz="3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1371600" lvl="2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fortaa"/>
              <a:buChar char="■"/>
            </a:pPr>
            <a:r>
              <a:rPr lang="en" sz="3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Manage a Long-Term Project </a:t>
            </a:r>
            <a:endParaRPr sz="3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1371600" lvl="2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fortaa"/>
              <a:buChar char="■"/>
            </a:pPr>
            <a:r>
              <a:rPr lang="en" sz="3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Communication Skills </a:t>
            </a:r>
            <a:endParaRPr sz="3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1810200" y="743350"/>
            <a:ext cx="5523600" cy="63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Definition of “Mini”</a:t>
            </a:r>
            <a:endParaRPr sz="3500"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457200" y="1871075"/>
            <a:ext cx="8229600" cy="469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We will do an adjusted version of the FULL project (shorter and less). </a:t>
            </a:r>
            <a:endParaRPr sz="3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IF your project meets/exceeds standards and IF you want to, then we can discuss further prepping you and actually entering you into the contest. </a:t>
            </a:r>
            <a:endParaRPr sz="3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>
            <a:spLocks noGrp="1"/>
          </p:cNvSpPr>
          <p:nvPr>
            <p:ph type="title"/>
          </p:nvPr>
        </p:nvSpPr>
        <p:spPr>
          <a:xfrm>
            <a:off x="1810200" y="743350"/>
            <a:ext cx="5523600" cy="63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Differences</a:t>
            </a:r>
            <a:endParaRPr sz="3500"/>
          </a:p>
        </p:txBody>
      </p:sp>
      <p:graphicFrame>
        <p:nvGraphicFramePr>
          <p:cNvPr id="106" name="Google Shape;106;p19"/>
          <p:cNvGraphicFramePr/>
          <p:nvPr/>
        </p:nvGraphicFramePr>
        <p:xfrm>
          <a:off x="327450" y="1749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{E16191DA-6A12-4A47-A56D-837B1E98BF41}</a:tableStyleId>
              </a:tblPr>
              <a:tblGrid>
                <a:gridCol w="4244550"/>
                <a:gridCol w="4244550"/>
              </a:tblGrid>
              <a:tr h="3986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FULL NHD</a:t>
                      </a:r>
                      <a:endParaRPr sz="3000" b="1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Mini NHD</a:t>
                      </a:r>
                      <a:endParaRPr sz="3000" b="1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</a:tr>
              <a:tr h="3977450">
                <a:tc>
                  <a:txBody>
                    <a:bodyPr/>
                    <a:lstStyle/>
                    <a:p>
                      <a:pPr marL="457200" lvl="0" indent="-419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3000"/>
                        <a:buFont typeface="Comfortaa"/>
                        <a:buChar char="●"/>
                      </a:pPr>
                      <a:r>
                        <a:rPr lang="en" sz="30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Category Options</a:t>
                      </a:r>
                      <a:endParaRPr sz="30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914400" lvl="1" indent="-419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3000"/>
                        <a:buFont typeface="Comfortaa"/>
                        <a:buChar char="○"/>
                      </a:pPr>
                      <a:r>
                        <a:rPr lang="en" sz="30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Documentary</a:t>
                      </a:r>
                      <a:endParaRPr sz="30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914400" lvl="1" indent="-419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3000"/>
                        <a:buFont typeface="Comfortaa"/>
                        <a:buChar char="○"/>
                      </a:pPr>
                      <a:r>
                        <a:rPr lang="en" sz="30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Exhibit (Presentation Board)</a:t>
                      </a:r>
                      <a:endParaRPr sz="30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914400" lvl="1" indent="-419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3000"/>
                        <a:buFont typeface="Comfortaa"/>
                        <a:buChar char="○"/>
                      </a:pPr>
                      <a:r>
                        <a:rPr lang="en" sz="30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Paper (Essay)</a:t>
                      </a:r>
                      <a:endParaRPr sz="30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914400" lvl="1" indent="-419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3000"/>
                        <a:buFont typeface="Comfortaa"/>
                        <a:buChar char="○"/>
                      </a:pPr>
                      <a:r>
                        <a:rPr lang="en" sz="30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Performance</a:t>
                      </a:r>
                      <a:endParaRPr sz="30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914400" lvl="1" indent="-419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3000"/>
                        <a:buFont typeface="Comfortaa"/>
                        <a:buChar char="○"/>
                      </a:pPr>
                      <a:r>
                        <a:rPr lang="en" sz="30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Website </a:t>
                      </a:r>
                      <a:endParaRPr sz="30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419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0"/>
                        <a:buFont typeface="Comfortaa"/>
                        <a:buChar char="●"/>
                      </a:pPr>
                      <a:r>
                        <a:rPr lang="en" sz="300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Category Options</a:t>
                      </a:r>
                      <a:endParaRPr sz="30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914400" lvl="1" indent="-419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0"/>
                        <a:buFont typeface="Comfortaa"/>
                        <a:buChar char="○"/>
                      </a:pPr>
                      <a:r>
                        <a:rPr lang="en" sz="300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Paper (Essay) </a:t>
                      </a:r>
                      <a:endParaRPr sz="30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9144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914400" lvl="1" indent="-419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0"/>
                        <a:buFont typeface="Comfortaa"/>
                        <a:buChar char="○"/>
                      </a:pPr>
                      <a:r>
                        <a:rPr lang="en" sz="300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Website</a:t>
                      </a:r>
                      <a:endParaRPr sz="30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title"/>
          </p:nvPr>
        </p:nvSpPr>
        <p:spPr>
          <a:xfrm>
            <a:off x="1810200" y="743350"/>
            <a:ext cx="5523600" cy="63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Mini NHD Requirements </a:t>
            </a:r>
            <a:endParaRPr sz="3000"/>
          </a:p>
        </p:txBody>
      </p:sp>
      <p:graphicFrame>
        <p:nvGraphicFramePr>
          <p:cNvPr id="112" name="Google Shape;112;p20"/>
          <p:cNvGraphicFramePr/>
          <p:nvPr/>
        </p:nvGraphicFramePr>
        <p:xfrm>
          <a:off x="233175" y="1609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{E16191DA-6A12-4A47-A56D-837B1E98BF41}</a:tableStyleId>
              </a:tblPr>
              <a:tblGrid>
                <a:gridCol w="4338825"/>
                <a:gridCol w="4338825"/>
              </a:tblGrid>
              <a:tr h="1017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Option 1: Paper (Essay)</a:t>
                      </a:r>
                      <a:endParaRPr sz="2800" b="1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Option 2: </a:t>
                      </a:r>
                      <a:endParaRPr sz="2800" b="1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Website</a:t>
                      </a:r>
                      <a:endParaRPr sz="2800" b="1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</a:tr>
              <a:tr h="4094400">
                <a:tc>
                  <a:txBody>
                    <a:bodyPr/>
                    <a:lstStyle/>
                    <a:p>
                      <a:pPr marL="457200" lvl="0" indent="-3683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2200"/>
                        <a:buFont typeface="Comfortaa"/>
                        <a:buChar char="●"/>
                      </a:pPr>
                      <a:r>
                        <a:rPr lang="en" sz="2200">
                          <a:highlight>
                            <a:srgbClr val="FFFF00"/>
                          </a:highlight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1,000 - 2,000 Words</a:t>
                      </a:r>
                      <a:endParaRPr sz="2200">
                        <a:highlight>
                          <a:srgbClr val="FFFF00"/>
                        </a:highlight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lvl="0" indent="-3683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2200"/>
                        <a:buFont typeface="Comfortaa"/>
                        <a:buChar char="●"/>
                      </a:pPr>
                      <a:r>
                        <a:rPr lang="en" sz="2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Include direct quotes from primary &amp; secondary sources (1 for each)</a:t>
                      </a:r>
                      <a:endParaRPr sz="2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lvl="0" indent="-3683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2200"/>
                        <a:buFont typeface="Comfortaa"/>
                        <a:buChar char="●"/>
                      </a:pPr>
                      <a:r>
                        <a:rPr lang="en" sz="2200">
                          <a:highlight>
                            <a:srgbClr val="FFFF00"/>
                          </a:highlight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10 sources</a:t>
                      </a:r>
                      <a:r>
                        <a:rPr lang="en" sz="2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cited in Bibliography (half should be primary)</a:t>
                      </a:r>
                      <a:endParaRPr sz="2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683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2200"/>
                        <a:buFont typeface="Comfortaa"/>
                        <a:buChar char="●"/>
                      </a:pPr>
                      <a:r>
                        <a:rPr lang="en" sz="2200" u="sng">
                          <a:solidFill>
                            <a:schemeClr val="hlink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  <a:hlinkClick r:id="rId3"/>
                        </a:rPr>
                        <a:t>https://nhd.weebly.com/</a:t>
                      </a:r>
                      <a:endParaRPr sz="2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lvl="0" indent="-3683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Comfortaa"/>
                        <a:buChar char="●"/>
                      </a:pPr>
                      <a:r>
                        <a:rPr lang="en" sz="220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1,000 - 2,000 Words</a:t>
                      </a:r>
                      <a:endParaRPr sz="220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lvl="0" indent="-3683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Comfortaa"/>
                        <a:buChar char="●"/>
                      </a:pPr>
                      <a:r>
                        <a:rPr lang="en" sz="220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Include direct quotes from primary &amp; secondary sources (1 for each)</a:t>
                      </a:r>
                      <a:endParaRPr sz="22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lvl="0" indent="-3683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2200"/>
                        <a:buFont typeface="Comfortaa"/>
                        <a:buChar char="●"/>
                      </a:pPr>
                      <a:r>
                        <a:rPr lang="en" sz="220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10 sources</a:t>
                      </a:r>
                      <a:r>
                        <a:rPr lang="en" sz="220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cited in Bibliography (half should be primary)</a:t>
                      </a:r>
                      <a:r>
                        <a:rPr lang="en" sz="2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  <a:endParaRPr sz="2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lvl="0" indent="-3683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2200"/>
                        <a:buFont typeface="Comfortaa"/>
                        <a:buChar char="●"/>
                      </a:pPr>
                      <a:r>
                        <a:rPr lang="en" sz="2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Include 5 primary document pictures/images </a:t>
                      </a:r>
                      <a:endParaRPr sz="2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>
            <a:spLocks noGrp="1"/>
          </p:cNvSpPr>
          <p:nvPr>
            <p:ph type="title"/>
          </p:nvPr>
        </p:nvSpPr>
        <p:spPr>
          <a:xfrm>
            <a:off x="1810200" y="743350"/>
            <a:ext cx="5523600" cy="63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When Do We Start!</a:t>
            </a:r>
            <a:endParaRPr sz="3500"/>
          </a:p>
        </p:txBody>
      </p:sp>
      <p:graphicFrame>
        <p:nvGraphicFramePr>
          <p:cNvPr id="118" name="Google Shape;118;p21"/>
          <p:cNvGraphicFramePr/>
          <p:nvPr/>
        </p:nvGraphicFramePr>
        <p:xfrm>
          <a:off x="369350" y="1721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{E16191DA-6A12-4A47-A56D-837B1E98BF41}</a:tableStyleId>
              </a:tblPr>
              <a:tblGrid>
                <a:gridCol w="3192675"/>
                <a:gridCol w="2935125"/>
              </a:tblGrid>
              <a:tr h="4346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500" b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Start</a:t>
                      </a:r>
                      <a:endParaRPr sz="3500" b="1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500" b="1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500" b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From this moment on! </a:t>
                      </a:r>
                      <a:endParaRPr sz="3500" b="1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500" b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Due Date</a:t>
                      </a:r>
                      <a:endParaRPr sz="3500" b="1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500" b="1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100" b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November 19</a:t>
                      </a:r>
                      <a:endParaRPr sz="3100" b="1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3100" b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(Pd 12)</a:t>
                      </a:r>
                      <a:endParaRPr sz="3100" b="1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100" b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November</a:t>
                      </a:r>
                      <a:r>
                        <a:rPr lang="en" sz="3100" b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20</a:t>
                      </a:r>
                      <a:endParaRPr sz="3100" b="1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3100" b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(Pd 456)</a:t>
                      </a:r>
                      <a:endParaRPr sz="3100" b="1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pic>
        <p:nvPicPr>
          <p:cNvPr id="119" name="Google Shape;11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01925" y="2669913"/>
            <a:ext cx="2448950" cy="244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/>
          <p:nvPr/>
        </p:nvSpPr>
        <p:spPr>
          <a:xfrm>
            <a:off x="1717200" y="1929000"/>
            <a:ext cx="57096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000" i="1">
                <a:latin typeface="Merriweather"/>
                <a:ea typeface="Merriweather"/>
                <a:cs typeface="Merriweather"/>
                <a:sym typeface="Merriweather"/>
              </a:rPr>
              <a:t>Understanding The Theme</a:t>
            </a:r>
            <a:endParaRPr sz="4000" i="1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4000" i="1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Merriweather"/>
                <a:ea typeface="Merriweather"/>
                <a:cs typeface="Merriweather"/>
                <a:sym typeface="Merriweather"/>
              </a:rPr>
              <a:t>This Year’s Theme: </a:t>
            </a:r>
            <a:endParaRPr sz="4000" b="1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Merriweather"/>
                <a:ea typeface="Merriweather"/>
                <a:cs typeface="Merriweather"/>
                <a:sym typeface="Merriweather"/>
              </a:rPr>
              <a:t>Triumph &amp; Tragedy</a:t>
            </a:r>
            <a:endParaRPr sz="40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4000" i="1"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/>
          <p:nvPr/>
        </p:nvSpPr>
        <p:spPr>
          <a:xfrm>
            <a:off x="1717200" y="606600"/>
            <a:ext cx="5709600" cy="19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4000" i="1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Merriweather"/>
                <a:ea typeface="Merriweather"/>
                <a:cs typeface="Merriweather"/>
                <a:sym typeface="Merriweather"/>
              </a:rPr>
              <a:t>This Year’s Theme: </a:t>
            </a:r>
            <a:endParaRPr sz="4000" b="1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Merriweather"/>
                <a:ea typeface="Merriweather"/>
                <a:cs typeface="Merriweather"/>
                <a:sym typeface="Merriweather"/>
              </a:rPr>
              <a:t>Triumph &amp; Tragedy</a:t>
            </a:r>
            <a:endParaRPr sz="40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4000" i="1">
              <a:latin typeface="Merriweather"/>
              <a:ea typeface="Merriweather"/>
              <a:cs typeface="Merriweather"/>
              <a:sym typeface="Merriweather"/>
            </a:endParaRPr>
          </a:p>
        </p:txBody>
      </p:sp>
      <p:cxnSp>
        <p:nvCxnSpPr>
          <p:cNvPr id="130" name="Google Shape;130;p23"/>
          <p:cNvCxnSpPr/>
          <p:nvPr/>
        </p:nvCxnSpPr>
        <p:spPr>
          <a:xfrm flipH="1">
            <a:off x="2398625" y="2229625"/>
            <a:ext cx="753600" cy="1091700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1" name="Google Shape;131;p23"/>
          <p:cNvCxnSpPr/>
          <p:nvPr/>
        </p:nvCxnSpPr>
        <p:spPr>
          <a:xfrm>
            <a:off x="5689375" y="2275750"/>
            <a:ext cx="661200" cy="1014900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thell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</Words>
  <Application>Microsoft Macintosh PowerPoint</Application>
  <PresentationFormat>On-screen Show (4:3)</PresentationFormat>
  <Paragraphs>90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Comfortaa</vt:lpstr>
      <vt:lpstr>Raleway</vt:lpstr>
      <vt:lpstr>Merriweather</vt:lpstr>
      <vt:lpstr>Arial</vt:lpstr>
      <vt:lpstr>Othello template</vt:lpstr>
      <vt:lpstr>Topic: SS MINI NHD PROJECT  EQ: How do I successfully complete the mini NHD Project?</vt:lpstr>
      <vt:lpstr>Importance</vt:lpstr>
      <vt:lpstr>Skills</vt:lpstr>
      <vt:lpstr>Definition of “Mini”</vt:lpstr>
      <vt:lpstr>Differences</vt:lpstr>
      <vt:lpstr>Mini NHD Requirements </vt:lpstr>
      <vt:lpstr>When Do We Start!</vt:lpstr>
      <vt:lpstr>PowerPoint Presentation</vt:lpstr>
      <vt:lpstr>PowerPoint Presentation</vt:lpstr>
      <vt:lpstr>Triumph </vt:lpstr>
      <vt:lpstr>Tragedy</vt:lpstr>
      <vt:lpstr>BIG Questions to Consider: 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Topic: SS MINI NHD PROJECT  EQ: How do I successfully complete the mini NHD Project?</dc:title>
  <cp:lastModifiedBy>Microsoft Office User</cp:lastModifiedBy>
  <cp:revision>1</cp:revision>
  <dcterms:modified xsi:type="dcterms:W3CDTF">2018-09-17T20:56:38Z</dcterms:modified>
</cp:coreProperties>
</file>