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62" r:id="rId6"/>
    <p:sldId id="264" r:id="rId7"/>
    <p:sldId id="265" r:id="rId8"/>
    <p:sldId id="267" r:id="rId9"/>
    <p:sldId id="269" r:id="rId10"/>
    <p:sldId id="270" r:id="rId11"/>
    <p:sldId id="272" r:id="rId12"/>
    <p:sldId id="27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 snapToObjects="1">
      <p:cViewPr varScale="1">
        <p:scale>
          <a:sx n="145" d="100"/>
          <a:sy n="14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96712dd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96712dd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88e95518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88e95518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96e210a0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96e210a0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65f2730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65f2730a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88e9551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88e9551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96712dd9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96712dd9c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96712dd9c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96712dd9c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96712dd9c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96712dd9c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96712dd9c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96712dd9c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96e210a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96e210a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96e210a0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96e210a0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96712dd9c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96712dd9c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1" name="Google Shape;11;p2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/>
          <p:nvPr/>
        </p:nvSpPr>
        <p:spPr>
          <a:xfrm rot="169468" flipH="1">
            <a:off x="3608972" y="6461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/>
          <p:nvPr/>
        </p:nvSpPr>
        <p:spPr>
          <a:xfrm rot="169468" flipH="1">
            <a:off x="3380372" y="4175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4101125" y="2687651"/>
            <a:ext cx="3767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4" descr="comic-02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/>
          <p:nvPr/>
        </p:nvSpPr>
        <p:spPr>
          <a:xfrm>
            <a:off x="1992350" y="3777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1763750" y="-11462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7" name="Google Shape;27;p5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6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6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3" name="Google Shape;33;p6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0" name="Google Shape;40;p7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902950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315993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5729035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8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8" name="Google Shape;48;p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9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9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3" name="Google Shape;53;p9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 rot="-120953">
            <a:off x="457216" y="4025232"/>
            <a:ext cx="8229893" cy="519622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0" descr="comic-03.png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 rot="161729">
            <a:off x="782536" y="566181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NOW</a:t>
            </a: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811950" y="916525"/>
            <a:ext cx="7520100" cy="19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AutoNum type="arabicPeriod"/>
            </a:pPr>
            <a:r>
              <a:rPr lang="en" sz="2600" dirty="0"/>
              <a:t>Write down homework- </a:t>
            </a:r>
            <a:r>
              <a:rPr lang="en" sz="2600" b="1" dirty="0">
                <a:solidFill>
                  <a:schemeClr val="accent6"/>
                </a:solidFill>
              </a:rPr>
              <a:t>UNIT TEST ON 12/21</a:t>
            </a:r>
            <a:endParaRPr sz="2600" b="1" dirty="0">
              <a:solidFill>
                <a:schemeClr val="accent6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sz="2600" dirty="0"/>
              <a:t>Set up your notebooks:</a:t>
            </a:r>
            <a:endParaRPr sz="2600" dirty="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 dirty="0" smtClean="0">
                <a:solidFill>
                  <a:schemeClr val="accent3"/>
                </a:solidFill>
              </a:rPr>
              <a:t>12/6</a:t>
            </a:r>
            <a:r>
              <a:rPr lang="en" sz="2600" dirty="0">
                <a:solidFill>
                  <a:schemeClr val="accent3"/>
                </a:solidFill>
              </a:rPr>
              <a:t>	Whiskey and </a:t>
            </a:r>
            <a:r>
              <a:rPr lang="en" sz="2600" dirty="0" err="1">
                <a:solidFill>
                  <a:schemeClr val="accent3"/>
                </a:solidFill>
              </a:rPr>
              <a:t>Fries’s</a:t>
            </a:r>
            <a:r>
              <a:rPr lang="en" sz="2600" dirty="0">
                <a:solidFill>
                  <a:schemeClr val="accent3"/>
                </a:solidFill>
              </a:rPr>
              <a:t> </a:t>
            </a:r>
            <a:r>
              <a:rPr lang="en" sz="2600" dirty="0" smtClean="0">
                <a:solidFill>
                  <a:schemeClr val="accent3"/>
                </a:solidFill>
              </a:rPr>
              <a:t>Rebellions</a:t>
            </a:r>
            <a:r>
              <a:rPr lang="en" sz="2600" dirty="0">
                <a:solidFill>
                  <a:schemeClr val="accent3"/>
                </a:solidFill>
              </a:rPr>
              <a:t>	p.. </a:t>
            </a:r>
            <a:r>
              <a:rPr lang="en" sz="2600" dirty="0" smtClean="0">
                <a:solidFill>
                  <a:schemeClr val="accent3"/>
                </a:solidFill>
              </a:rPr>
              <a:t>30</a:t>
            </a:r>
            <a:endParaRPr lang="en-US" sz="2600" dirty="0" smtClean="0">
              <a:solidFill>
                <a:schemeClr val="accent3"/>
              </a:solidFill>
            </a:endParaRPr>
          </a:p>
          <a:p>
            <a:pPr indent="0">
              <a:buNone/>
            </a:pPr>
            <a:r>
              <a:rPr lang="en-US" sz="2600" dirty="0">
                <a:solidFill>
                  <a:schemeClr val="accent3"/>
                </a:solidFill>
              </a:rPr>
              <a:t>12/6	Constitutional Convention CN	p. 31</a:t>
            </a: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600" dirty="0">
              <a:solidFill>
                <a:schemeClr val="accent3"/>
              </a:solidFill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63" name="Google Shape;63;p11"/>
          <p:cNvSpPr/>
          <p:nvPr/>
        </p:nvSpPr>
        <p:spPr>
          <a:xfrm>
            <a:off x="4885075" y="2940750"/>
            <a:ext cx="1874700" cy="1730400"/>
          </a:xfrm>
          <a:prstGeom prst="rect">
            <a:avLst/>
          </a:prstGeom>
          <a:solidFill>
            <a:srgbClr val="CCCCCC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b="1">
                <a:solidFill>
                  <a:srgbClr val="FF0000"/>
                </a:solidFill>
              </a:rPr>
              <a:t>30</a:t>
            </a:r>
            <a:endParaRPr b="1"/>
          </a:p>
        </p:txBody>
      </p:sp>
      <p:sp>
        <p:nvSpPr>
          <p:cNvPr id="64" name="Google Shape;64;p11"/>
          <p:cNvSpPr/>
          <p:nvPr/>
        </p:nvSpPr>
        <p:spPr>
          <a:xfrm>
            <a:off x="6759775" y="2940750"/>
            <a:ext cx="2151300" cy="1730400"/>
          </a:xfrm>
          <a:prstGeom prst="rect">
            <a:avLst/>
          </a:prstGeom>
          <a:solidFill>
            <a:srgbClr val="CCCCCC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1"/>
          <p:cNvSpPr txBox="1"/>
          <p:nvPr/>
        </p:nvSpPr>
        <p:spPr>
          <a:xfrm>
            <a:off x="4885075" y="2940750"/>
            <a:ext cx="18747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FF"/>
                </a:solidFill>
                <a:latin typeface="Droid Serif"/>
                <a:ea typeface="Droid Serif"/>
                <a:cs typeface="Droid Serif"/>
                <a:sym typeface="Droid Serif"/>
              </a:rPr>
              <a:t>Whiskey and Fries’s Rebellion</a:t>
            </a:r>
            <a:endParaRPr/>
          </a:p>
        </p:txBody>
      </p:sp>
      <p:sp>
        <p:nvSpPr>
          <p:cNvPr id="66" name="Google Shape;66;p11"/>
          <p:cNvSpPr txBox="1"/>
          <p:nvPr/>
        </p:nvSpPr>
        <p:spPr>
          <a:xfrm>
            <a:off x="6816075" y="2940750"/>
            <a:ext cx="20949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FF"/>
                </a:solidFill>
                <a:latin typeface="Droid Serif"/>
                <a:ea typeface="Droid Serif"/>
                <a:cs typeface="Droid Serif"/>
                <a:sym typeface="Droid Serif"/>
              </a:rPr>
              <a:t>Constitutional Convention CN</a:t>
            </a:r>
            <a:endParaRPr sz="2200"/>
          </a:p>
        </p:txBody>
      </p:sp>
      <p:sp>
        <p:nvSpPr>
          <p:cNvPr id="67" name="Google Shape;67;p11"/>
          <p:cNvSpPr txBox="1"/>
          <p:nvPr/>
        </p:nvSpPr>
        <p:spPr>
          <a:xfrm>
            <a:off x="8346400" y="4158750"/>
            <a:ext cx="11814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FF0000"/>
                </a:solidFill>
              </a:rPr>
              <a:t>31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4BB0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 rot="161729">
            <a:off x="867511" y="828814"/>
            <a:ext cx="7029878" cy="78207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Whiskey and Fries’s Rebellion</a:t>
            </a:r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25317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/>
              <a:t>Reading Purpose: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How could the new Constitution stop two important rebellions?</a:t>
            </a:r>
            <a:endParaRPr>
              <a:solidFill>
                <a:srgbClr val="9900FF"/>
              </a:solidFill>
            </a:endParaRPr>
          </a:p>
        </p:txBody>
      </p:sp>
      <p:sp>
        <p:nvSpPr>
          <p:cNvPr id="160" name="Google Shape;160;p25"/>
          <p:cNvSpPr txBox="1">
            <a:spLocks noGrp="1"/>
          </p:cNvSpPr>
          <p:nvPr>
            <p:ph type="body" idx="2"/>
          </p:nvPr>
        </p:nvSpPr>
        <p:spPr>
          <a:xfrm>
            <a:off x="3725425" y="1550125"/>
            <a:ext cx="4345200" cy="2666100"/>
          </a:xfrm>
          <a:prstGeom prst="rect">
            <a:avLst/>
          </a:prstGeom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To-Do List:</a:t>
            </a:r>
            <a:endParaRPr/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AutoNum type="arabicPeriod"/>
            </a:pPr>
            <a:r>
              <a:rPr lang="en"/>
              <a:t>Number the Paragraphs</a:t>
            </a:r>
            <a:endParaRPr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/>
              <a:t>Mark the text (based on the </a:t>
            </a:r>
            <a:r>
              <a:rPr lang="en">
                <a:solidFill>
                  <a:srgbClr val="9900FF"/>
                </a:solidFill>
              </a:rPr>
              <a:t>reading purpose</a:t>
            </a:r>
            <a:r>
              <a:rPr lang="en"/>
              <a:t>)</a:t>
            </a:r>
            <a:endParaRPr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/>
              <a:t>Answer the </a:t>
            </a:r>
            <a:r>
              <a:rPr lang="en">
                <a:solidFill>
                  <a:srgbClr val="9900FF"/>
                </a:solidFill>
              </a:rPr>
              <a:t>reading purpose</a:t>
            </a:r>
            <a:endParaRPr>
              <a:solidFill>
                <a:srgbClr val="9900FF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"/>
              <a:t>Complete the Crossword puzzle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36">
            <a:alpha val="21920"/>
          </a:srgbClr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ARticles of Confederation </a:t>
            </a:r>
            <a:r>
              <a:rPr lang="en">
                <a:solidFill>
                  <a:schemeClr val="accent6"/>
                </a:solidFill>
              </a:rPr>
              <a:t>Vs.</a:t>
            </a:r>
            <a:r>
              <a:rPr lang="en"/>
              <a:t>  The Constitution</a:t>
            </a:r>
            <a:endParaRPr/>
          </a:p>
        </p:txBody>
      </p:sp>
      <p:sp>
        <p:nvSpPr>
          <p:cNvPr id="172" name="Google Shape;172;p27"/>
          <p:cNvSpPr txBox="1">
            <a:spLocks noGrp="1"/>
          </p:cNvSpPr>
          <p:nvPr>
            <p:ph type="subTitle" idx="1"/>
          </p:nvPr>
        </p:nvSpPr>
        <p:spPr>
          <a:xfrm>
            <a:off x="4101125" y="2687651"/>
            <a:ext cx="3767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are they the same? How are they different?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27BA0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28" descr="Image result for double bubble map templat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8937" y="310325"/>
            <a:ext cx="7077625" cy="472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 rot="161729">
            <a:off x="995284" y="942082"/>
            <a:ext cx="7029878" cy="88987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latin typeface="Sniglet"/>
                <a:ea typeface="Sniglet"/>
                <a:cs typeface="Sniglet"/>
                <a:sym typeface="Sniglet"/>
              </a:rPr>
              <a:t>On the guided notes given, fill in the following:</a:t>
            </a:r>
            <a:endParaRPr sz="2600">
              <a:latin typeface="Sniglet"/>
              <a:ea typeface="Sniglet"/>
              <a:cs typeface="Sniglet"/>
              <a:sym typeface="Snigl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562708" y="1449817"/>
            <a:ext cx="7864742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accent5"/>
                </a:solidFill>
              </a:rPr>
              <a:t>Topic: </a:t>
            </a:r>
            <a:r>
              <a:rPr lang="en" sz="2400" dirty="0"/>
              <a:t>The New and Improved Government- The Constitution</a:t>
            </a:r>
            <a:endParaRPr sz="2400" dirty="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accent5"/>
                </a:solidFill>
              </a:rPr>
              <a:t>EQ: </a:t>
            </a:r>
            <a:r>
              <a:rPr lang="en" sz="2400" dirty="0"/>
              <a:t>How did the Constitution set up the American government? What role did compromises play in creating the Constitution?</a:t>
            </a:r>
            <a:endParaRPr sz="2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 rot="147">
            <a:off x="519061" y="535260"/>
            <a:ext cx="7029900" cy="76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happened at the Convention?</a:t>
            </a:r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634500" y="966325"/>
            <a:ext cx="7875000" cy="38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Originally wanted to </a:t>
            </a:r>
            <a:r>
              <a:rPr lang="en" sz="2400">
                <a:solidFill>
                  <a:srgbClr val="249651"/>
                </a:solidFill>
              </a:rPr>
              <a:t>fix</a:t>
            </a:r>
            <a:r>
              <a:rPr lang="en" sz="2400"/>
              <a:t> the </a:t>
            </a:r>
            <a:r>
              <a:rPr lang="en" sz="2400">
                <a:solidFill>
                  <a:srgbClr val="249651"/>
                </a:solidFill>
              </a:rPr>
              <a:t>Articles                                          of Confederation</a:t>
            </a:r>
            <a:endParaRPr sz="2400">
              <a:solidFill>
                <a:srgbClr val="24965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>
                <a:solidFill>
                  <a:srgbClr val="249651"/>
                </a:solidFill>
              </a:rPr>
              <a:t>12</a:t>
            </a:r>
            <a:r>
              <a:rPr lang="en" sz="2400"/>
              <a:t> of the 13 states attended (</a:t>
            </a:r>
            <a:r>
              <a:rPr lang="en" sz="2400">
                <a:solidFill>
                  <a:srgbClr val="249651"/>
                </a:solidFill>
              </a:rPr>
              <a:t>Rhode Island</a:t>
            </a:r>
            <a:r>
              <a:rPr lang="en" sz="2400"/>
              <a:t> feared a </a:t>
            </a:r>
            <a:r>
              <a:rPr lang="en" sz="2400">
                <a:solidFill>
                  <a:srgbClr val="249651"/>
                </a:solidFill>
              </a:rPr>
              <a:t>strong</a:t>
            </a:r>
            <a:r>
              <a:rPr lang="en" sz="2400"/>
              <a:t> national government and </a:t>
            </a:r>
            <a:r>
              <a:rPr lang="en" sz="2400">
                <a:solidFill>
                  <a:srgbClr val="249651"/>
                </a:solidFill>
              </a:rPr>
              <a:t>boycotted</a:t>
            </a:r>
            <a:r>
              <a:rPr lang="en" sz="2400"/>
              <a:t> the meeting)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Delegates were “well-</a:t>
            </a:r>
            <a:r>
              <a:rPr lang="en" sz="2400">
                <a:solidFill>
                  <a:srgbClr val="249651"/>
                </a:solidFill>
              </a:rPr>
              <a:t>bred</a:t>
            </a:r>
            <a:r>
              <a:rPr lang="en" sz="2400"/>
              <a:t>, well-</a:t>
            </a:r>
            <a:r>
              <a:rPr lang="en" sz="2400">
                <a:solidFill>
                  <a:srgbClr val="249651"/>
                </a:solidFill>
              </a:rPr>
              <a:t>fed</a:t>
            </a:r>
            <a:r>
              <a:rPr lang="en" sz="2400"/>
              <a:t>, and well-</a:t>
            </a:r>
            <a:r>
              <a:rPr lang="en" sz="2400">
                <a:solidFill>
                  <a:srgbClr val="249651"/>
                </a:solidFill>
              </a:rPr>
              <a:t>read</a:t>
            </a:r>
            <a:r>
              <a:rPr lang="en" sz="2400"/>
              <a:t>”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A </a:t>
            </a:r>
            <a:r>
              <a:rPr lang="en" sz="2400">
                <a:solidFill>
                  <a:srgbClr val="249651"/>
                </a:solidFill>
              </a:rPr>
              <a:t>secret</a:t>
            </a:r>
            <a:r>
              <a:rPr lang="en" sz="2400"/>
              <a:t> meeting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Delegates had a lot in </a:t>
            </a:r>
            <a:r>
              <a:rPr lang="en" sz="2400">
                <a:solidFill>
                  <a:srgbClr val="249651"/>
                </a:solidFill>
              </a:rPr>
              <a:t>common</a:t>
            </a:r>
            <a:r>
              <a:rPr lang="en" sz="2400"/>
              <a:t> but also many </a:t>
            </a:r>
            <a:r>
              <a:rPr lang="en" sz="2400">
                <a:solidFill>
                  <a:srgbClr val="249651"/>
                </a:solidFill>
              </a:rPr>
              <a:t>different</a:t>
            </a:r>
            <a:r>
              <a:rPr lang="en" sz="2400"/>
              <a:t> views on </a:t>
            </a:r>
            <a:r>
              <a:rPr lang="en" sz="2400">
                <a:solidFill>
                  <a:srgbClr val="249651"/>
                </a:solidFill>
              </a:rPr>
              <a:t>key</a:t>
            </a:r>
            <a:r>
              <a:rPr lang="en" sz="2400"/>
              <a:t> issues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86" name="Google Shape;86;p14" descr="Image result for constitutional conven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9550" y="-12"/>
            <a:ext cx="2628900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 rot="161729">
            <a:off x="964436" y="5826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Jersey Plan</a:t>
            </a:r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2738200" y="1033550"/>
            <a:ext cx="55965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Favored </a:t>
            </a:r>
            <a:r>
              <a:rPr lang="en" sz="2400">
                <a:solidFill>
                  <a:srgbClr val="249651"/>
                </a:solidFill>
              </a:rPr>
              <a:t>small states</a:t>
            </a:r>
            <a:endParaRPr sz="2400">
              <a:solidFill>
                <a:srgbClr val="24965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Created by </a:t>
            </a:r>
            <a:r>
              <a:rPr lang="en" sz="2400">
                <a:solidFill>
                  <a:srgbClr val="249651"/>
                </a:solidFill>
              </a:rPr>
              <a:t>William Paterson</a:t>
            </a:r>
            <a:endParaRPr sz="2400">
              <a:solidFill>
                <a:srgbClr val="24965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Based on </a:t>
            </a:r>
            <a:r>
              <a:rPr lang="en" sz="2400">
                <a:solidFill>
                  <a:srgbClr val="249651"/>
                </a:solidFill>
              </a:rPr>
              <a:t>Equal Representation</a:t>
            </a:r>
            <a:endParaRPr sz="2400">
              <a:solidFill>
                <a:srgbClr val="249651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Each state received </a:t>
            </a:r>
            <a:r>
              <a:rPr lang="en" sz="2400" b="1">
                <a:solidFill>
                  <a:srgbClr val="249651"/>
                </a:solidFill>
              </a:rPr>
              <a:t>1</a:t>
            </a:r>
            <a:r>
              <a:rPr lang="en" sz="2400"/>
              <a:t> vote regardless of its </a:t>
            </a:r>
            <a:r>
              <a:rPr lang="en" sz="2400">
                <a:solidFill>
                  <a:srgbClr val="249651"/>
                </a:solidFill>
              </a:rPr>
              <a:t>size</a:t>
            </a:r>
            <a:r>
              <a:rPr lang="en" sz="2400"/>
              <a:t> (</a:t>
            </a:r>
            <a:r>
              <a:rPr lang="en" sz="2400">
                <a:solidFill>
                  <a:srgbClr val="249651"/>
                </a:solidFill>
              </a:rPr>
              <a:t>population</a:t>
            </a:r>
            <a:r>
              <a:rPr lang="en" sz="2400"/>
              <a:t>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Congress could elect </a:t>
            </a:r>
            <a:r>
              <a:rPr lang="en" sz="2400">
                <a:solidFill>
                  <a:srgbClr val="249651"/>
                </a:solidFill>
              </a:rPr>
              <a:t>weak executive</a:t>
            </a:r>
            <a:r>
              <a:rPr lang="en" sz="2400"/>
              <a:t> branch (weak </a:t>
            </a:r>
            <a:r>
              <a:rPr lang="en" sz="2400">
                <a:solidFill>
                  <a:srgbClr val="249651"/>
                </a:solidFill>
              </a:rPr>
              <a:t>federal</a:t>
            </a:r>
            <a:r>
              <a:rPr lang="en" sz="2400"/>
              <a:t> government)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Congress could set </a:t>
            </a:r>
            <a:r>
              <a:rPr lang="en" sz="2400">
                <a:solidFill>
                  <a:srgbClr val="249651"/>
                </a:solidFill>
              </a:rPr>
              <a:t>taxes</a:t>
            </a:r>
            <a:r>
              <a:rPr lang="en" sz="2400"/>
              <a:t>  and regulate </a:t>
            </a:r>
            <a:r>
              <a:rPr lang="en" sz="2400">
                <a:solidFill>
                  <a:srgbClr val="249651"/>
                </a:solidFill>
              </a:rPr>
              <a:t>trade</a:t>
            </a:r>
            <a:endParaRPr sz="2400">
              <a:solidFill>
                <a:srgbClr val="24965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0" name="Google Shape;100;p16" descr="Image result for william paterson new jersey pla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8200" y="1288600"/>
            <a:ext cx="2540000" cy="349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 rot="161955">
            <a:off x="603764" y="505300"/>
            <a:ext cx="2858942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Virginia </a:t>
            </a:r>
            <a:r>
              <a:rPr lang="en" dirty="0" err="1"/>
              <a:t>PLan</a:t>
            </a:r>
            <a:endParaRPr dirty="0"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2547725" y="1178168"/>
            <a:ext cx="5810100" cy="33843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×"/>
            </a:pPr>
            <a:r>
              <a:rPr lang="en" sz="2400" dirty="0"/>
              <a:t>Favored</a:t>
            </a:r>
            <a:r>
              <a:rPr lang="en" sz="2400" dirty="0">
                <a:solidFill>
                  <a:srgbClr val="824BB0"/>
                </a:solidFill>
              </a:rPr>
              <a:t> large states</a:t>
            </a:r>
            <a:endParaRPr sz="2400" dirty="0">
              <a:solidFill>
                <a:srgbClr val="824BB0"/>
              </a:solidFill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 dirty="0"/>
              <a:t>Created by </a:t>
            </a:r>
            <a:r>
              <a:rPr lang="en" sz="2400" dirty="0">
                <a:solidFill>
                  <a:srgbClr val="824BB0"/>
                </a:solidFill>
              </a:rPr>
              <a:t>Edmond Randolph</a:t>
            </a:r>
            <a:endParaRPr sz="2400" dirty="0">
              <a:solidFill>
                <a:srgbClr val="824BB0"/>
              </a:solidFill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 dirty="0"/>
              <a:t>Based on a </a:t>
            </a:r>
            <a:r>
              <a:rPr lang="en" sz="2400" dirty="0">
                <a:solidFill>
                  <a:srgbClr val="824BB0"/>
                </a:solidFill>
              </a:rPr>
              <a:t>two House</a:t>
            </a:r>
            <a:r>
              <a:rPr lang="en" sz="2400" dirty="0"/>
              <a:t> Legislature</a:t>
            </a:r>
            <a:endParaRPr sz="2400" dirty="0"/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 dirty="0"/>
              <a:t>The number of </a:t>
            </a:r>
            <a:r>
              <a:rPr lang="en" sz="2400" dirty="0">
                <a:solidFill>
                  <a:srgbClr val="824BB0"/>
                </a:solidFill>
              </a:rPr>
              <a:t>representatives</a:t>
            </a:r>
            <a:r>
              <a:rPr lang="en" sz="2400" dirty="0"/>
              <a:t> a state has is based on </a:t>
            </a:r>
            <a:r>
              <a:rPr lang="en" sz="2400" dirty="0">
                <a:solidFill>
                  <a:srgbClr val="824BB0"/>
                </a:solidFill>
              </a:rPr>
              <a:t>population</a:t>
            </a:r>
            <a:endParaRPr sz="2400" dirty="0">
              <a:solidFill>
                <a:srgbClr val="824BB0"/>
              </a:solidFill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 dirty="0"/>
              <a:t>Sets up a </a:t>
            </a:r>
            <a:r>
              <a:rPr lang="en" sz="2400" dirty="0">
                <a:solidFill>
                  <a:srgbClr val="824BB0"/>
                </a:solidFill>
              </a:rPr>
              <a:t>3 branch government</a:t>
            </a:r>
            <a:r>
              <a:rPr lang="en" sz="2400" dirty="0"/>
              <a:t>-</a:t>
            </a:r>
            <a:r>
              <a:rPr lang="en" sz="2400" dirty="0">
                <a:solidFill>
                  <a:srgbClr val="824BB0"/>
                </a:solidFill>
              </a:rPr>
              <a:t>Executive</a:t>
            </a:r>
            <a:r>
              <a:rPr lang="en" sz="2400" dirty="0"/>
              <a:t>, Legislative, </a:t>
            </a:r>
            <a:r>
              <a:rPr lang="en" sz="2400" dirty="0">
                <a:solidFill>
                  <a:srgbClr val="824BB0"/>
                </a:solidFill>
              </a:rPr>
              <a:t>Judicial</a:t>
            </a:r>
            <a:endParaRPr sz="2400" dirty="0">
              <a:solidFill>
                <a:srgbClr val="824BB0"/>
              </a:solidFill>
            </a:endParaRPr>
          </a:p>
          <a:p>
            <a:pPr marL="457200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 dirty="0"/>
              <a:t>Strong </a:t>
            </a:r>
            <a:r>
              <a:rPr lang="en" sz="2400" dirty="0">
                <a:solidFill>
                  <a:srgbClr val="824BB0"/>
                </a:solidFill>
              </a:rPr>
              <a:t>Federal</a:t>
            </a:r>
            <a:r>
              <a:rPr lang="en" sz="2400" dirty="0"/>
              <a:t> Government</a:t>
            </a:r>
            <a:endParaRPr sz="2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7" name="Google Shape;107;p17" descr="Image result for edmund randolph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84125" y="1312675"/>
            <a:ext cx="2403500" cy="2844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/>
          <p:nvPr/>
        </p:nvSpPr>
        <p:spPr>
          <a:xfrm>
            <a:off x="7661831" y="1606588"/>
            <a:ext cx="384894" cy="335905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824BB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824BB0"/>
              </a:solidFill>
            </a:endParaRPr>
          </a:p>
        </p:txBody>
      </p:sp>
      <p:sp>
        <p:nvSpPr>
          <p:cNvPr id="109" name="Google Shape;109;p17"/>
          <p:cNvSpPr/>
          <p:nvPr/>
        </p:nvSpPr>
        <p:spPr>
          <a:xfrm>
            <a:off x="8162731" y="1606588"/>
            <a:ext cx="384894" cy="335905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 w="28575" cap="flat" cmpd="sng">
            <a:solidFill>
              <a:srgbClr val="824BB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824BB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Compromise, Compromise, Compromise!</a:t>
            </a:r>
            <a:endParaRPr/>
          </a:p>
        </p:txBody>
      </p:sp>
      <p:pic>
        <p:nvPicPr>
          <p:cNvPr id="122" name="Google Shape;12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8338" y="1771725"/>
            <a:ext cx="3327325" cy="218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24BB0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great Compromise 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716550" y="1318846"/>
            <a:ext cx="7710900" cy="33498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lvl="0" indent="-419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3000"/>
              <a:buChar char="×"/>
            </a:pPr>
            <a:r>
              <a:rPr lang="en" sz="2000" dirty="0"/>
              <a:t>AKA the Connecticut Compromise</a:t>
            </a:r>
            <a:endParaRPr sz="2000" dirty="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×"/>
            </a:pPr>
            <a:r>
              <a:rPr lang="en" sz="2000" dirty="0"/>
              <a:t>Created by Roger Sherman</a:t>
            </a:r>
            <a:endParaRPr sz="2000" dirty="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×"/>
            </a:pPr>
            <a:r>
              <a:rPr lang="en" sz="2000" dirty="0"/>
              <a:t>Three Branches of Government</a:t>
            </a:r>
            <a:endParaRPr sz="2000" dirty="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×"/>
            </a:pPr>
            <a:r>
              <a:rPr lang="en" sz="2000" dirty="0"/>
              <a:t>Proposed a </a:t>
            </a:r>
            <a:r>
              <a:rPr lang="en" sz="2000" b="1" dirty="0">
                <a:solidFill>
                  <a:srgbClr val="00A7EB"/>
                </a:solidFill>
              </a:rPr>
              <a:t>2</a:t>
            </a:r>
            <a:r>
              <a:rPr lang="en" sz="2000" dirty="0"/>
              <a:t> house legislature to benefit the large AND the small states</a:t>
            </a:r>
            <a:endParaRPr sz="2000" dirty="0"/>
          </a:p>
          <a:p>
            <a:pPr marL="13716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 dirty="0">
                <a:solidFill>
                  <a:srgbClr val="00A7EB"/>
                </a:solidFill>
              </a:rPr>
              <a:t>House of Representatives</a:t>
            </a:r>
            <a:r>
              <a:rPr lang="en" sz="2000" dirty="0"/>
              <a:t>-based on population</a:t>
            </a:r>
            <a:endParaRPr sz="2000" dirty="0"/>
          </a:p>
          <a:p>
            <a:pPr marL="13716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 dirty="0">
                <a:solidFill>
                  <a:srgbClr val="00A7EB"/>
                </a:solidFill>
              </a:rPr>
              <a:t>Senate</a:t>
            </a:r>
            <a:r>
              <a:rPr lang="en" sz="2000" dirty="0"/>
              <a:t>-based on equal representation</a:t>
            </a:r>
            <a:endParaRPr sz="2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29" name="Google Shape;129;p20" descr="Image result for great compromis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0700" y="471675"/>
            <a:ext cx="3499275" cy="195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3/5th Compromise </a:t>
            </a:r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body" idx="1"/>
          </p:nvPr>
        </p:nvSpPr>
        <p:spPr>
          <a:xfrm>
            <a:off x="671050" y="1385200"/>
            <a:ext cx="7710900" cy="33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Char char="×"/>
            </a:pPr>
            <a:r>
              <a:rPr lang="en" sz="2000"/>
              <a:t>Needed to address the issue of </a:t>
            </a:r>
            <a:r>
              <a:rPr lang="en" sz="2000">
                <a:solidFill>
                  <a:schemeClr val="accent1"/>
                </a:solidFill>
              </a:rPr>
              <a:t>slavery</a:t>
            </a:r>
            <a:endParaRPr sz="2000">
              <a:solidFill>
                <a:schemeClr val="accent1"/>
              </a:solidFill>
            </a:endParaRPr>
          </a:p>
          <a:p>
            <a:pPr marL="457200" lvl="0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×"/>
            </a:pPr>
            <a:r>
              <a:rPr lang="en" sz="2000">
                <a:solidFill>
                  <a:schemeClr val="accent1"/>
                </a:solidFill>
              </a:rPr>
              <a:t>Southern states </a:t>
            </a:r>
            <a:r>
              <a:rPr lang="en" sz="2000"/>
              <a:t>wanted to include slaves in their </a:t>
            </a:r>
            <a:r>
              <a:rPr lang="en" sz="2000">
                <a:solidFill>
                  <a:schemeClr val="accent1"/>
                </a:solidFill>
              </a:rPr>
              <a:t>population</a:t>
            </a:r>
            <a:r>
              <a:rPr lang="en" sz="2000"/>
              <a:t> to gain more seats in the </a:t>
            </a:r>
            <a:r>
              <a:rPr lang="en" sz="2000">
                <a:solidFill>
                  <a:schemeClr val="accent1"/>
                </a:solidFill>
              </a:rPr>
              <a:t>House</a:t>
            </a:r>
            <a:r>
              <a:rPr lang="en" sz="2000"/>
              <a:t> of </a:t>
            </a:r>
            <a:r>
              <a:rPr lang="en" sz="2000">
                <a:solidFill>
                  <a:schemeClr val="accent1"/>
                </a:solidFill>
              </a:rPr>
              <a:t>Representatives</a:t>
            </a:r>
            <a:endParaRPr sz="2000">
              <a:solidFill>
                <a:schemeClr val="accent1"/>
              </a:solidFill>
            </a:endParaRPr>
          </a:p>
          <a:p>
            <a:pPr marL="457200" lvl="0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×"/>
            </a:pPr>
            <a:r>
              <a:rPr lang="en" sz="2000">
                <a:solidFill>
                  <a:schemeClr val="accent1"/>
                </a:solidFill>
              </a:rPr>
              <a:t>Northern states </a:t>
            </a:r>
            <a:r>
              <a:rPr lang="en" sz="2000"/>
              <a:t>argued that slaves were considered </a:t>
            </a:r>
            <a:r>
              <a:rPr lang="en" sz="2000">
                <a:solidFill>
                  <a:schemeClr val="accent1"/>
                </a:solidFill>
              </a:rPr>
              <a:t>property</a:t>
            </a:r>
            <a:r>
              <a:rPr lang="en" sz="2000"/>
              <a:t> therefore should not be included in </a:t>
            </a:r>
            <a:r>
              <a:rPr lang="en" sz="2000">
                <a:solidFill>
                  <a:schemeClr val="accent1"/>
                </a:solidFill>
              </a:rPr>
              <a:t>population</a:t>
            </a:r>
            <a:r>
              <a:rPr lang="en" sz="2000"/>
              <a:t> BUT should be </a:t>
            </a:r>
            <a:r>
              <a:rPr lang="en" sz="2000">
                <a:solidFill>
                  <a:schemeClr val="accent1"/>
                </a:solidFill>
              </a:rPr>
              <a:t>taxed</a:t>
            </a:r>
            <a:endParaRPr sz="2000">
              <a:solidFill>
                <a:schemeClr val="accent1"/>
              </a:solidFill>
            </a:endParaRPr>
          </a:p>
          <a:p>
            <a:pPr marL="457200" lvl="0" indent="-355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00"/>
              <a:buChar char="×"/>
            </a:pPr>
            <a:r>
              <a:rPr lang="en" sz="2000"/>
              <a:t>They decided to count each slave as </a:t>
            </a:r>
            <a:r>
              <a:rPr lang="en" sz="2000">
                <a:solidFill>
                  <a:schemeClr val="accent1"/>
                </a:solidFill>
              </a:rPr>
              <a:t>3/5</a:t>
            </a:r>
            <a:r>
              <a:rPr lang="en" sz="2000"/>
              <a:t> of a person for both </a:t>
            </a:r>
            <a:r>
              <a:rPr lang="en" sz="2000">
                <a:solidFill>
                  <a:schemeClr val="accent1"/>
                </a:solidFill>
              </a:rPr>
              <a:t>taxation</a:t>
            </a:r>
            <a:r>
              <a:rPr lang="en" sz="2000"/>
              <a:t> and </a:t>
            </a:r>
            <a:r>
              <a:rPr lang="en" sz="2000">
                <a:solidFill>
                  <a:schemeClr val="accent1"/>
                </a:solidFill>
              </a:rPr>
              <a:t>representation</a:t>
            </a:r>
            <a:r>
              <a:rPr lang="en" sz="2000"/>
              <a:t> </a:t>
            </a:r>
            <a:endParaRPr sz="2000"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66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title"/>
          </p:nvPr>
        </p:nvSpPr>
        <p:spPr>
          <a:xfrm rot="161729">
            <a:off x="976261" y="5721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Constitution?</a:t>
            </a:r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body" idx="1"/>
          </p:nvPr>
        </p:nvSpPr>
        <p:spPr>
          <a:xfrm>
            <a:off x="747250" y="10887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×"/>
            </a:pPr>
            <a:r>
              <a:rPr lang="en" sz="2200"/>
              <a:t>Supreme </a:t>
            </a:r>
            <a:r>
              <a:rPr lang="en" sz="2200">
                <a:solidFill>
                  <a:srgbClr val="FF0000"/>
                </a:solidFill>
              </a:rPr>
              <a:t>law</a:t>
            </a:r>
            <a:r>
              <a:rPr lang="en" sz="2200"/>
              <a:t> of the </a:t>
            </a:r>
            <a:r>
              <a:rPr lang="en" sz="2200">
                <a:solidFill>
                  <a:srgbClr val="FF0000"/>
                </a:solidFill>
              </a:rPr>
              <a:t>land</a:t>
            </a:r>
            <a:r>
              <a:rPr lang="en" sz="2200"/>
              <a:t> (“</a:t>
            </a:r>
            <a:r>
              <a:rPr lang="en" sz="2200">
                <a:solidFill>
                  <a:srgbClr val="FF0000"/>
                </a:solidFill>
              </a:rPr>
              <a:t>Rulebook</a:t>
            </a:r>
            <a:r>
              <a:rPr lang="en" sz="2200"/>
              <a:t>” )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×"/>
            </a:pPr>
            <a:r>
              <a:rPr lang="en" sz="2200"/>
              <a:t>Gives </a:t>
            </a:r>
            <a:r>
              <a:rPr lang="en" sz="2200">
                <a:solidFill>
                  <a:srgbClr val="FF0000"/>
                </a:solidFill>
              </a:rPr>
              <a:t>citizens</a:t>
            </a:r>
            <a:r>
              <a:rPr lang="en" sz="2200"/>
              <a:t>, </a:t>
            </a:r>
            <a:r>
              <a:rPr lang="en" sz="2200">
                <a:solidFill>
                  <a:srgbClr val="FF0000"/>
                </a:solidFill>
              </a:rPr>
              <a:t>states</a:t>
            </a:r>
            <a:r>
              <a:rPr lang="en" sz="2200"/>
              <a:t> and </a:t>
            </a:r>
            <a:r>
              <a:rPr lang="en" sz="2200">
                <a:solidFill>
                  <a:srgbClr val="FF0000"/>
                </a:solidFill>
              </a:rPr>
              <a:t>federal</a:t>
            </a:r>
            <a:r>
              <a:rPr lang="en" sz="2200"/>
              <a:t> government </a:t>
            </a:r>
            <a:r>
              <a:rPr lang="en" sz="2200">
                <a:solidFill>
                  <a:srgbClr val="FF0000"/>
                </a:solidFill>
              </a:rPr>
              <a:t>rights</a:t>
            </a:r>
            <a:r>
              <a:rPr lang="en" sz="2200"/>
              <a:t> and </a:t>
            </a:r>
            <a:r>
              <a:rPr lang="en" sz="2200">
                <a:solidFill>
                  <a:srgbClr val="FF0000"/>
                </a:solidFill>
              </a:rPr>
              <a:t>powers</a:t>
            </a:r>
            <a:endParaRPr sz="2200">
              <a:solidFill>
                <a:srgbClr val="FF0000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×"/>
            </a:pPr>
            <a:r>
              <a:rPr lang="en" sz="2200"/>
              <a:t>Includes </a:t>
            </a:r>
            <a:r>
              <a:rPr lang="en" sz="2200">
                <a:solidFill>
                  <a:srgbClr val="FF0000"/>
                </a:solidFill>
              </a:rPr>
              <a:t>representative</a:t>
            </a:r>
            <a:r>
              <a:rPr lang="en" sz="2200"/>
              <a:t> democracy, </a:t>
            </a:r>
            <a:r>
              <a:rPr lang="en" sz="2200">
                <a:solidFill>
                  <a:srgbClr val="FF0000"/>
                </a:solidFill>
              </a:rPr>
              <a:t>separation</a:t>
            </a:r>
            <a:r>
              <a:rPr lang="en" sz="2200"/>
              <a:t> of power and </a:t>
            </a:r>
            <a:r>
              <a:rPr lang="en" sz="2200">
                <a:solidFill>
                  <a:srgbClr val="FF0000"/>
                </a:solidFill>
              </a:rPr>
              <a:t>checks</a:t>
            </a:r>
            <a:r>
              <a:rPr lang="en" sz="2200"/>
              <a:t> and balances 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×"/>
            </a:pPr>
            <a:r>
              <a:rPr lang="en" sz="2200">
                <a:solidFill>
                  <a:srgbClr val="FF0000"/>
                </a:solidFill>
              </a:rPr>
              <a:t>Three</a:t>
            </a:r>
            <a:r>
              <a:rPr lang="en" sz="2200"/>
              <a:t> Branches of Government: </a:t>
            </a:r>
            <a:endParaRPr sz="22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×"/>
            </a:pPr>
            <a:r>
              <a:rPr lang="en" sz="2000">
                <a:solidFill>
                  <a:srgbClr val="FF0000"/>
                </a:solidFill>
              </a:rPr>
              <a:t>Legislative</a:t>
            </a:r>
            <a:r>
              <a:rPr lang="en" sz="2000"/>
              <a:t> Branch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×"/>
            </a:pPr>
            <a:r>
              <a:rPr lang="en" sz="2000">
                <a:solidFill>
                  <a:srgbClr val="FF0000"/>
                </a:solidFill>
              </a:rPr>
              <a:t>Judicial</a:t>
            </a:r>
            <a:r>
              <a:rPr lang="en" sz="2000"/>
              <a:t> Branch 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×"/>
            </a:pPr>
            <a:r>
              <a:rPr lang="en" sz="2000">
                <a:solidFill>
                  <a:srgbClr val="FF0000"/>
                </a:solidFill>
              </a:rPr>
              <a:t>Executive</a:t>
            </a:r>
            <a:r>
              <a:rPr lang="en" sz="2000"/>
              <a:t> Branch 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Macintosh PowerPoint</Application>
  <PresentationFormat>On-screen Show (16:9)</PresentationFormat>
  <Paragraphs>67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Sniglet</vt:lpstr>
      <vt:lpstr>Bangers</vt:lpstr>
      <vt:lpstr>Droid Serif</vt:lpstr>
      <vt:lpstr>Jachimo template</vt:lpstr>
      <vt:lpstr>DO NOW</vt:lpstr>
      <vt:lpstr>On the guided notes given, fill in the following: </vt:lpstr>
      <vt:lpstr>What happened at the Convention?</vt:lpstr>
      <vt:lpstr>New Jersey Plan</vt:lpstr>
      <vt:lpstr>Virginia PLan</vt:lpstr>
      <vt:lpstr>Compromise, Compromise, Compromise!</vt:lpstr>
      <vt:lpstr>The great Compromise </vt:lpstr>
      <vt:lpstr>3/5th Compromise </vt:lpstr>
      <vt:lpstr>What is the Constitution?</vt:lpstr>
      <vt:lpstr>Whiskey and Fries’s Rebellion</vt:lpstr>
      <vt:lpstr>The ARticles of Confederation Vs.  The Constitution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cp:lastModifiedBy>Microsoft Office User</cp:lastModifiedBy>
  <cp:revision>1</cp:revision>
  <dcterms:modified xsi:type="dcterms:W3CDTF">2018-12-07T00:04:05Z</dcterms:modified>
</cp:coreProperties>
</file>